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1"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088DE2F1-893E-4D9B-8285-2CB862A37062}">
          <p14:sldIdLst>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121" d="100"/>
          <a:sy n="121" d="100"/>
        </p:scale>
        <p:origin x="52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FE26E5-0BEE-48B5-9DE9-33CB8BA999D9}" type="datetimeFigureOut">
              <a:rPr kumimoji="1" lang="ja-JP" altLang="en-US" smtClean="0"/>
              <a:t>2025/7/28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BD1DA2-B2CF-4EEC-BF71-FE7BA7039B19}" type="slidenum">
              <a:rPr kumimoji="1" lang="ja-JP" altLang="en-US" smtClean="0"/>
              <a:t>‹#›</a:t>
            </a:fld>
            <a:endParaRPr kumimoji="1" lang="ja-JP" altLang="en-US"/>
          </a:p>
        </p:txBody>
      </p:sp>
    </p:spTree>
    <p:extLst>
      <p:ext uri="{BB962C8B-B14F-4D97-AF65-F5344CB8AC3E}">
        <p14:creationId xmlns:p14="http://schemas.microsoft.com/office/powerpoint/2010/main" val="39953044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フッター プレースホルダー 2">
            <a:extLst>
              <a:ext uri="{FF2B5EF4-FFF2-40B4-BE49-F238E27FC236}">
                <a16:creationId xmlns:a16="http://schemas.microsoft.com/office/drawing/2014/main" id="{D9E18D67-B6B9-D56F-7B45-2D6747508411}"/>
              </a:ext>
            </a:extLst>
          </p:cNvPr>
          <p:cNvSpPr txBox="1">
            <a:spLocks/>
          </p:cNvSpPr>
          <p:nvPr userDrawn="1"/>
        </p:nvSpPr>
        <p:spPr>
          <a:xfrm>
            <a:off x="0" y="6629400"/>
            <a:ext cx="12192000" cy="228600"/>
          </a:xfrm>
          <a:prstGeom prst="rect">
            <a:avLst/>
          </a:prstGeom>
          <a:solidFill>
            <a:srgbClr val="0033CC"/>
          </a:solidFill>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l"/>
            <a:r>
              <a:rPr lang="en-US" altLang="ja-JP" b="1" dirty="0">
                <a:solidFill>
                  <a:schemeClr val="bg1"/>
                </a:solidFill>
              </a:rPr>
              <a:t>CONFIDENTIAL</a:t>
            </a:r>
            <a:r>
              <a:rPr lang="ja-JP" altLang="en-US" b="1" dirty="0">
                <a:solidFill>
                  <a:schemeClr val="bg1"/>
                </a:solidFill>
              </a:rPr>
              <a:t>　　　　　　　　　　　　　　　　　</a:t>
            </a:r>
            <a:r>
              <a:rPr lang="en-US" altLang="ja-JP" b="1" dirty="0">
                <a:solidFill>
                  <a:schemeClr val="bg1"/>
                </a:solidFill>
              </a:rPr>
              <a:t>© 2025 </a:t>
            </a:r>
            <a:r>
              <a:rPr kumimoji="1" lang="en-US" altLang="ja-JP" sz="1200" b="1" i="0" u="none" strike="noStrike" kern="1200" baseline="0" dirty="0">
                <a:solidFill>
                  <a:schemeClr val="bg1"/>
                </a:solidFill>
                <a:latin typeface="+mn-lt"/>
                <a:ea typeface="+mn-ea"/>
                <a:cs typeface="+mn-cs"/>
              </a:rPr>
              <a:t>The Japan Consortium of immersion cooling </a:t>
            </a:r>
            <a:r>
              <a:rPr lang="en-US" altLang="ja-JP" b="1" dirty="0">
                <a:solidFill>
                  <a:schemeClr val="bg1"/>
                </a:solidFill>
              </a:rPr>
              <a:t>        All rights reserved. </a:t>
            </a:r>
            <a:endParaRPr lang="ja-JP" altLang="en-US" b="1" dirty="0">
              <a:solidFill>
                <a:schemeClr val="bg1"/>
              </a:solidFill>
            </a:endParaRPr>
          </a:p>
        </p:txBody>
      </p:sp>
      <p:sp>
        <p:nvSpPr>
          <p:cNvPr id="8" name="スライド番号プレースホルダー 4">
            <a:extLst>
              <a:ext uri="{FF2B5EF4-FFF2-40B4-BE49-F238E27FC236}">
                <a16:creationId xmlns:a16="http://schemas.microsoft.com/office/drawing/2014/main" id="{E8F0C408-69E6-856B-581A-36E4FEE88B41}"/>
              </a:ext>
            </a:extLst>
          </p:cNvPr>
          <p:cNvSpPr txBox="1">
            <a:spLocks/>
          </p:cNvSpPr>
          <p:nvPr userDrawn="1"/>
        </p:nvSpPr>
        <p:spPr>
          <a:xfrm>
            <a:off x="11536680" y="6629400"/>
            <a:ext cx="655320" cy="228600"/>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0E859F2-D689-488B-8215-0919DE73E365}" type="slidenum">
              <a:rPr lang="ja-JP" altLang="en-US" b="1" smtClean="0">
                <a:solidFill>
                  <a:schemeClr val="bg1"/>
                </a:solidFill>
              </a:rPr>
              <a:pPr/>
              <a:t>‹#›</a:t>
            </a:fld>
            <a:endParaRPr lang="ja-JP" altLang="en-US" b="1" dirty="0">
              <a:solidFill>
                <a:schemeClr val="bg1"/>
              </a:solidFill>
            </a:endParaRPr>
          </a:p>
        </p:txBody>
      </p:sp>
    </p:spTree>
    <p:extLst>
      <p:ext uri="{BB962C8B-B14F-4D97-AF65-F5344CB8AC3E}">
        <p14:creationId xmlns:p14="http://schemas.microsoft.com/office/powerpoint/2010/main" val="261141763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5A087DC-2D36-3CCB-83B7-89F9F14E61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9F50819-57ED-1BD8-1011-1807ABC148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EB2EE8-9638-3966-FC00-0E4C3A8659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FDC23E-ADF1-4921-A39B-1C7872C13AF3}" type="datetimeFigureOut">
              <a:rPr kumimoji="1" lang="ja-JP" altLang="en-US" smtClean="0"/>
              <a:t>2025/7/28</a:t>
            </a:fld>
            <a:endParaRPr kumimoji="1" lang="ja-JP" altLang="en-US"/>
          </a:p>
        </p:txBody>
      </p:sp>
      <p:sp>
        <p:nvSpPr>
          <p:cNvPr id="5" name="フッター プレースホルダー 4">
            <a:extLst>
              <a:ext uri="{FF2B5EF4-FFF2-40B4-BE49-F238E27FC236}">
                <a16:creationId xmlns:a16="http://schemas.microsoft.com/office/drawing/2014/main" id="{C7A7552E-14D1-AB7E-B3F1-A00487CC80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A4BE299-6ABB-1F39-5BD0-544BDAE93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357353-1321-4307-9B04-C8BBDE570793}" type="slidenum">
              <a:rPr kumimoji="1" lang="ja-JP" altLang="en-US" smtClean="0"/>
              <a:t>‹#›</a:t>
            </a:fld>
            <a:endParaRPr kumimoji="1" lang="ja-JP" altLang="en-US"/>
          </a:p>
        </p:txBody>
      </p:sp>
    </p:spTree>
    <p:extLst>
      <p:ext uri="{BB962C8B-B14F-4D97-AF65-F5344CB8AC3E}">
        <p14:creationId xmlns:p14="http://schemas.microsoft.com/office/powerpoint/2010/main" val="28449761"/>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CC033A32-524D-7B6B-0422-6CC5D7CD9E8C}"/>
              </a:ext>
            </a:extLst>
          </p:cNvPr>
          <p:cNvGraphicFramePr>
            <a:graphicFrameLocks noGrp="1"/>
          </p:cNvGraphicFramePr>
          <p:nvPr/>
        </p:nvGraphicFramePr>
        <p:xfrm>
          <a:off x="1350388" y="89948"/>
          <a:ext cx="9603924" cy="6364502"/>
        </p:xfrm>
        <a:graphic>
          <a:graphicData uri="http://schemas.openxmlformats.org/drawingml/2006/table">
            <a:tbl>
              <a:tblPr firstRow="1" bandRow="1">
                <a:tableStyleId>{BC89EF96-8CEA-46FF-86C4-4CE0E7609802}</a:tableStyleId>
              </a:tblPr>
              <a:tblGrid>
                <a:gridCol w="9603924">
                  <a:extLst>
                    <a:ext uri="{9D8B030D-6E8A-4147-A177-3AD203B41FA5}">
                      <a16:colId xmlns:a16="http://schemas.microsoft.com/office/drawing/2014/main" val="819047376"/>
                    </a:ext>
                  </a:extLst>
                </a:gridCol>
              </a:tblGrid>
              <a:tr h="916487">
                <a:tc>
                  <a:txBody>
                    <a:bodyPr/>
                    <a:lstStyle/>
                    <a:p>
                      <a:endParaRPr kumimoji="1" lang="ja-JP" altLang="en-US" dirty="0"/>
                    </a:p>
                  </a:txBody>
                  <a:tcPr/>
                </a:tc>
                <a:extLst>
                  <a:ext uri="{0D108BD9-81ED-4DB2-BD59-A6C34878D82A}">
                    <a16:rowId xmlns:a16="http://schemas.microsoft.com/office/drawing/2014/main" val="2145973877"/>
                  </a:ext>
                </a:extLst>
              </a:tr>
              <a:tr h="238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t>紹介したい自社技術または要素技術</a:t>
                      </a:r>
                    </a:p>
                  </a:txBody>
                  <a:tcPr/>
                </a:tc>
                <a:extLst>
                  <a:ext uri="{0D108BD9-81ED-4DB2-BD59-A6C34878D82A}">
                    <a16:rowId xmlns:a16="http://schemas.microsoft.com/office/drawing/2014/main" val="3562408817"/>
                  </a:ext>
                </a:extLst>
              </a:tr>
              <a:tr h="542941">
                <a:tc>
                  <a:txBody>
                    <a:bodyPr/>
                    <a:lstStyle/>
                    <a:p>
                      <a:endParaRPr kumimoji="1" lang="en-US" altLang="ja-JP" sz="1050" dirty="0"/>
                    </a:p>
                    <a:p>
                      <a:endParaRPr kumimoji="1" lang="en-US" altLang="ja-JP" sz="1050" dirty="0"/>
                    </a:p>
                    <a:p>
                      <a:endParaRPr kumimoji="1" lang="ja-JP" altLang="en-US" sz="1050" dirty="0"/>
                    </a:p>
                  </a:txBody>
                  <a:tcPr/>
                </a:tc>
                <a:extLst>
                  <a:ext uri="{0D108BD9-81ED-4DB2-BD59-A6C34878D82A}">
                    <a16:rowId xmlns:a16="http://schemas.microsoft.com/office/drawing/2014/main" val="2744957161"/>
                  </a:ext>
                </a:extLst>
              </a:tr>
              <a:tr h="238894">
                <a:tc>
                  <a:txBody>
                    <a:bodyPr/>
                    <a:lstStyle/>
                    <a:p>
                      <a:r>
                        <a:rPr kumimoji="1" lang="ja-JP" altLang="en-US" sz="1050" b="1" dirty="0"/>
                        <a:t>液浸コンソーシアムに参画される動機</a:t>
                      </a:r>
                    </a:p>
                  </a:txBody>
                  <a:tcPr/>
                </a:tc>
                <a:extLst>
                  <a:ext uri="{0D108BD9-81ED-4DB2-BD59-A6C34878D82A}">
                    <a16:rowId xmlns:a16="http://schemas.microsoft.com/office/drawing/2014/main" val="1577177042"/>
                  </a:ext>
                </a:extLst>
              </a:tr>
              <a:tr h="976686">
                <a:tc>
                  <a:txBody>
                    <a:bodyPr/>
                    <a:lstStyle/>
                    <a:p>
                      <a:endParaRPr kumimoji="1" lang="en-US" altLang="ja-JP" sz="1050" dirty="0"/>
                    </a:p>
                    <a:p>
                      <a:endParaRPr kumimoji="1" lang="en-US" altLang="ja-JP" sz="1050" dirty="0"/>
                    </a:p>
                    <a:p>
                      <a:endParaRPr kumimoji="1" lang="ja-JP" altLang="en-US" sz="1050" dirty="0"/>
                    </a:p>
                  </a:txBody>
                  <a:tcPr/>
                </a:tc>
                <a:extLst>
                  <a:ext uri="{0D108BD9-81ED-4DB2-BD59-A6C34878D82A}">
                    <a16:rowId xmlns:a16="http://schemas.microsoft.com/office/drawing/2014/main" val="4077163985"/>
                  </a:ext>
                </a:extLst>
              </a:tr>
              <a:tr h="238894">
                <a:tc>
                  <a:txBody>
                    <a:bodyPr/>
                    <a:lstStyle/>
                    <a:p>
                      <a:r>
                        <a:rPr kumimoji="1" lang="ja-JP" altLang="en-US" sz="1050" b="1" dirty="0"/>
                        <a:t>関係される技術分野</a:t>
                      </a:r>
                    </a:p>
                  </a:txBody>
                  <a:tcPr/>
                </a:tc>
                <a:extLst>
                  <a:ext uri="{0D108BD9-81ED-4DB2-BD59-A6C34878D82A}">
                    <a16:rowId xmlns:a16="http://schemas.microsoft.com/office/drawing/2014/main" val="1862053396"/>
                  </a:ext>
                </a:extLst>
              </a:tr>
              <a:tr h="428112">
                <a:tc>
                  <a:txBody>
                    <a:bodyPr/>
                    <a:lstStyle/>
                    <a:p>
                      <a:r>
                        <a:rPr kumimoji="1" lang="ja-JP" altLang="en-US" sz="1050" dirty="0"/>
                        <a:t>・電子部品　　　・材料　　　・冷媒　　・機器開発　　　・研究機関　　　</a:t>
                      </a:r>
                      <a:endParaRPr kumimoji="1" lang="en-US" altLang="ja-JP" sz="1050" dirty="0"/>
                    </a:p>
                    <a:p>
                      <a:r>
                        <a:rPr kumimoji="1" lang="ja-JP" altLang="en-US" sz="1050" dirty="0"/>
                        <a:t>・その他</a:t>
                      </a:r>
                      <a:r>
                        <a:rPr kumimoji="1" lang="en-US" altLang="ja-JP" sz="1050" dirty="0"/>
                        <a:t>(</a:t>
                      </a:r>
                      <a:r>
                        <a:rPr kumimoji="1" lang="ja-JP" altLang="en-US" sz="1050" dirty="0"/>
                        <a:t>　　　　　　　　　　　　　　　　　　　　　　　　　　　　　　　　　　　　　　　　　　　　　　　　　　　　　　　　　　　　　　　　　</a:t>
                      </a:r>
                      <a:r>
                        <a:rPr kumimoji="1" lang="en-US" altLang="ja-JP" sz="1050" dirty="0"/>
                        <a:t>)</a:t>
                      </a:r>
                    </a:p>
                  </a:txBody>
                  <a:tcPr/>
                </a:tc>
                <a:extLst>
                  <a:ext uri="{0D108BD9-81ED-4DB2-BD59-A6C34878D82A}">
                    <a16:rowId xmlns:a16="http://schemas.microsoft.com/office/drawing/2014/main" val="2239451675"/>
                  </a:ext>
                </a:extLst>
              </a:tr>
              <a:tr h="390917">
                <a:tc>
                  <a:txBody>
                    <a:bodyPr/>
                    <a:lstStyle/>
                    <a:p>
                      <a:r>
                        <a:rPr kumimoji="1" lang="ja-JP" altLang="en-US" sz="1050" b="1" dirty="0"/>
                        <a:t>液浸コンソーシアムに期待すること</a:t>
                      </a:r>
                    </a:p>
                  </a:txBody>
                  <a:tcPr/>
                </a:tc>
                <a:extLst>
                  <a:ext uri="{0D108BD9-81ED-4DB2-BD59-A6C34878D82A}">
                    <a16:rowId xmlns:a16="http://schemas.microsoft.com/office/drawing/2014/main" val="639526792"/>
                  </a:ext>
                </a:extLst>
              </a:tr>
              <a:tr h="542941">
                <a:tc>
                  <a:txBody>
                    <a:bodyPr/>
                    <a:lstStyle/>
                    <a:p>
                      <a:endParaRPr kumimoji="1" lang="en-US" altLang="ja-JP" sz="1050" dirty="0"/>
                    </a:p>
                    <a:p>
                      <a:endParaRPr kumimoji="1" lang="en-US" altLang="ja-JP" sz="1050" dirty="0"/>
                    </a:p>
                  </a:txBody>
                  <a:tcPr/>
                </a:tc>
                <a:extLst>
                  <a:ext uri="{0D108BD9-81ED-4DB2-BD59-A6C34878D82A}">
                    <a16:rowId xmlns:a16="http://schemas.microsoft.com/office/drawing/2014/main" val="800265276"/>
                  </a:ext>
                </a:extLst>
              </a:tr>
              <a:tr h="238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液浸冷却技術にはどのような運用ルールが必要とかんがえますか。　　　　　　　　　　　　　　　　　　　　　　　　　　　　　　　　　　　</a:t>
                      </a:r>
                      <a:r>
                        <a:rPr kumimoji="1" lang="en-US" altLang="ja-JP" sz="1050" b="1" dirty="0">
                          <a:solidFill>
                            <a:schemeClr val="bg1"/>
                          </a:solidFill>
                        </a:rPr>
                        <a:t>(</a:t>
                      </a:r>
                      <a:r>
                        <a:rPr kumimoji="1" lang="ja-JP" altLang="en-US" sz="1050" b="1" dirty="0">
                          <a:solidFill>
                            <a:schemeClr val="bg1"/>
                          </a:solidFill>
                        </a:rPr>
                        <a:t>記載自由</a:t>
                      </a:r>
                      <a:r>
                        <a:rPr kumimoji="1" lang="en-US" altLang="ja-JP" sz="1050" b="1" dirty="0">
                          <a:solidFill>
                            <a:schemeClr val="bg1"/>
                          </a:solidFill>
                        </a:rPr>
                        <a:t>)</a:t>
                      </a:r>
                      <a:endParaRPr kumimoji="1" lang="ja-JP" altLang="en-US" sz="1050" b="1" dirty="0">
                        <a:solidFill>
                          <a:schemeClr val="bg1"/>
                        </a:solidFill>
                      </a:endParaRPr>
                    </a:p>
                  </a:txBody>
                  <a:tcPr>
                    <a:solidFill>
                      <a:schemeClr val="tx2">
                        <a:lumMod val="75000"/>
                        <a:lumOff val="25000"/>
                      </a:schemeClr>
                    </a:solidFill>
                  </a:tcPr>
                </a:tc>
                <a:extLst>
                  <a:ext uri="{0D108BD9-81ED-4DB2-BD59-A6C34878D82A}">
                    <a16:rowId xmlns:a16="http://schemas.microsoft.com/office/drawing/2014/main" val="49379930"/>
                  </a:ext>
                </a:extLst>
              </a:tr>
              <a:tr h="542941">
                <a:tc>
                  <a:txBody>
                    <a:bodyPr/>
                    <a:lstStyle/>
                    <a:p>
                      <a:endParaRPr kumimoji="1" lang="en-US" altLang="ja-JP" sz="1050" dirty="0"/>
                    </a:p>
                    <a:p>
                      <a:endParaRPr kumimoji="1" lang="en-US" altLang="ja-JP" sz="1050" dirty="0"/>
                    </a:p>
                    <a:p>
                      <a:endParaRPr kumimoji="1" lang="ja-JP" altLang="en-US" sz="1050" dirty="0"/>
                    </a:p>
                  </a:txBody>
                  <a:tcPr/>
                </a:tc>
                <a:extLst>
                  <a:ext uri="{0D108BD9-81ED-4DB2-BD59-A6C34878D82A}">
                    <a16:rowId xmlns:a16="http://schemas.microsoft.com/office/drawing/2014/main" val="2571066338"/>
                  </a:ext>
                </a:extLst>
              </a:tr>
              <a:tr h="3909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液浸運用ルールを制定するためにどのような分科会が必要で、どの分科会に参加したいと考えますか。</a:t>
                      </a:r>
                      <a:endParaRPr kumimoji="1" lang="en-US" altLang="ja-JP" sz="105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現状案</a:t>
                      </a:r>
                      <a:r>
                        <a:rPr kumimoji="1" lang="en-US" altLang="ja-JP" sz="1050" b="1" dirty="0">
                          <a:solidFill>
                            <a:schemeClr val="bg1"/>
                          </a:solidFill>
                        </a:rPr>
                        <a:t>(</a:t>
                      </a:r>
                      <a:r>
                        <a:rPr kumimoji="1" lang="ja-JP" altLang="ja-JP" sz="1050" b="1" kern="1200" dirty="0">
                          <a:solidFill>
                            <a:schemeClr val="bg1"/>
                          </a:solidFill>
                          <a:effectLst/>
                          <a:latin typeface="+mn-lt"/>
                          <a:ea typeface="+mn-ea"/>
                          <a:cs typeface="+mn-cs"/>
                        </a:rPr>
                        <a:t>運用・契約</a:t>
                      </a:r>
                      <a:r>
                        <a:rPr kumimoji="1" lang="en-US" altLang="ja-JP" sz="1050" b="1" kern="1200" dirty="0">
                          <a:solidFill>
                            <a:schemeClr val="bg1"/>
                          </a:solidFill>
                          <a:effectLst/>
                          <a:latin typeface="+mn-lt"/>
                          <a:ea typeface="+mn-ea"/>
                          <a:cs typeface="+mn-cs"/>
                        </a:rPr>
                        <a:t>(</a:t>
                      </a:r>
                      <a:r>
                        <a:rPr kumimoji="1" lang="ja-JP" altLang="ja-JP" sz="1050" b="1" kern="1200" dirty="0">
                          <a:solidFill>
                            <a:schemeClr val="bg1"/>
                          </a:solidFill>
                          <a:effectLst/>
                          <a:latin typeface="+mn-lt"/>
                          <a:ea typeface="+mn-ea"/>
                          <a:cs typeface="+mn-cs"/>
                        </a:rPr>
                        <a:t>仕様・法令</a:t>
                      </a:r>
                      <a:r>
                        <a:rPr kumimoji="1" lang="en-US" altLang="ja-JP" sz="1050" b="1" kern="1200" dirty="0">
                          <a:solidFill>
                            <a:schemeClr val="bg1"/>
                          </a:solidFill>
                          <a:effectLst/>
                          <a:latin typeface="+mn-lt"/>
                          <a:ea typeface="+mn-ea"/>
                          <a:cs typeface="+mn-cs"/>
                        </a:rPr>
                        <a:t>(</a:t>
                      </a:r>
                      <a:r>
                        <a:rPr kumimoji="1" lang="ja-JP" altLang="ja-JP" sz="1050" b="1" kern="1200" dirty="0">
                          <a:solidFill>
                            <a:schemeClr val="bg1"/>
                          </a:solidFill>
                          <a:effectLst/>
                          <a:latin typeface="+mn-lt"/>
                          <a:ea typeface="+mn-ea"/>
                          <a:cs typeface="+mn-cs"/>
                        </a:rPr>
                        <a:t>化審法、労働基準法、建築基準法、労働安全衛生法</a:t>
                      </a:r>
                      <a:r>
                        <a:rPr kumimoji="1" lang="en-US" altLang="ja-JP" sz="1050" b="1" kern="1200" dirty="0">
                          <a:solidFill>
                            <a:schemeClr val="bg1"/>
                          </a:solidFill>
                          <a:effectLst/>
                          <a:latin typeface="+mn-lt"/>
                          <a:ea typeface="+mn-ea"/>
                          <a:cs typeface="+mn-cs"/>
                        </a:rPr>
                        <a:t>))</a:t>
                      </a:r>
                      <a:r>
                        <a:rPr kumimoji="1" lang="ja-JP" altLang="ja-JP" sz="1050" b="1" kern="1200" dirty="0">
                          <a:solidFill>
                            <a:schemeClr val="bg1"/>
                          </a:solidFill>
                          <a:effectLst/>
                          <a:latin typeface="+mn-lt"/>
                          <a:ea typeface="+mn-ea"/>
                          <a:cs typeface="+mn-cs"/>
                        </a:rPr>
                        <a:t>部会・技術部会</a:t>
                      </a:r>
                      <a:r>
                        <a:rPr kumimoji="1" lang="en-US" altLang="ja-JP" sz="1050" b="1" kern="1200" dirty="0">
                          <a:solidFill>
                            <a:schemeClr val="bg1"/>
                          </a:solidFill>
                          <a:effectLst/>
                          <a:latin typeface="+mn-lt"/>
                          <a:ea typeface="+mn-ea"/>
                          <a:cs typeface="+mn-cs"/>
                        </a:rPr>
                        <a:t>(</a:t>
                      </a:r>
                      <a:r>
                        <a:rPr kumimoji="1" lang="ja-JP" altLang="ja-JP" sz="1050" b="1" kern="1200" dirty="0">
                          <a:solidFill>
                            <a:schemeClr val="bg1"/>
                          </a:solidFill>
                          <a:effectLst/>
                          <a:latin typeface="+mn-lt"/>
                          <a:ea typeface="+mn-ea"/>
                          <a:cs typeface="+mn-cs"/>
                        </a:rPr>
                        <a:t>冷媒・材料</a:t>
                      </a:r>
                      <a:r>
                        <a:rPr kumimoji="1" lang="en-US" altLang="ja-JP" sz="1050" b="1" kern="1200" dirty="0">
                          <a:solidFill>
                            <a:schemeClr val="bg1"/>
                          </a:solidFill>
                          <a:effectLst/>
                          <a:latin typeface="+mn-lt"/>
                          <a:ea typeface="+mn-ea"/>
                          <a:cs typeface="+mn-cs"/>
                        </a:rPr>
                        <a:t>)</a:t>
                      </a:r>
                      <a:r>
                        <a:rPr kumimoji="1" lang="ja-JP" altLang="ja-JP" sz="1050" b="1" kern="1200" dirty="0">
                          <a:solidFill>
                            <a:schemeClr val="bg1"/>
                          </a:solidFill>
                          <a:effectLst/>
                          <a:latin typeface="+mn-lt"/>
                          <a:ea typeface="+mn-ea"/>
                          <a:cs typeface="+mn-cs"/>
                        </a:rPr>
                        <a:t>・標準化検討部会</a:t>
                      </a:r>
                      <a:r>
                        <a:rPr kumimoji="1" lang="en-US" altLang="ja-JP" sz="1050" b="1" dirty="0">
                          <a:solidFill>
                            <a:schemeClr val="bg1"/>
                          </a:solidFill>
                        </a:rPr>
                        <a:t>)</a:t>
                      </a:r>
                      <a:r>
                        <a:rPr kumimoji="1" lang="ja-JP" altLang="en-US" sz="1050" b="1" dirty="0">
                          <a:solidFill>
                            <a:schemeClr val="bg1"/>
                          </a:solidFill>
                        </a:rPr>
                        <a:t>　　　　　　</a:t>
                      </a:r>
                      <a:r>
                        <a:rPr kumimoji="1" lang="en-US" altLang="ja-JP" sz="1050" b="1" dirty="0">
                          <a:solidFill>
                            <a:schemeClr val="bg1"/>
                          </a:solidFill>
                        </a:rPr>
                        <a:t>(</a:t>
                      </a:r>
                      <a:r>
                        <a:rPr kumimoji="1" lang="ja-JP" altLang="en-US" sz="1050" b="1" dirty="0">
                          <a:solidFill>
                            <a:schemeClr val="bg1"/>
                          </a:solidFill>
                        </a:rPr>
                        <a:t>記載自由</a:t>
                      </a:r>
                      <a:r>
                        <a:rPr kumimoji="1" lang="en-US" altLang="ja-JP" sz="1050" b="1" dirty="0">
                          <a:solidFill>
                            <a:schemeClr val="bg1"/>
                          </a:solidFill>
                        </a:rPr>
                        <a:t>)</a:t>
                      </a:r>
                    </a:p>
                  </a:txBody>
                  <a:tcPr>
                    <a:solidFill>
                      <a:schemeClr val="tx2">
                        <a:lumMod val="75000"/>
                        <a:lumOff val="25000"/>
                      </a:schemeClr>
                    </a:solidFill>
                  </a:tcPr>
                </a:tc>
                <a:extLst>
                  <a:ext uri="{0D108BD9-81ED-4DB2-BD59-A6C34878D82A}">
                    <a16:rowId xmlns:a16="http://schemas.microsoft.com/office/drawing/2014/main" val="2132647801"/>
                  </a:ext>
                </a:extLst>
              </a:tr>
              <a:tr h="549039">
                <a:tc>
                  <a:txBody>
                    <a:bodyPr/>
                    <a:lstStyle/>
                    <a:p>
                      <a:endParaRPr kumimoji="1" lang="en-US" altLang="ja-JP" sz="1050" dirty="0"/>
                    </a:p>
                  </a:txBody>
                  <a:tcPr/>
                </a:tc>
                <a:extLst>
                  <a:ext uri="{0D108BD9-81ED-4DB2-BD59-A6C34878D82A}">
                    <a16:rowId xmlns:a16="http://schemas.microsoft.com/office/drawing/2014/main" val="2018625320"/>
                  </a:ext>
                </a:extLst>
              </a:tr>
            </a:tbl>
          </a:graphicData>
        </a:graphic>
      </p:graphicFrame>
      <p:sp>
        <p:nvSpPr>
          <p:cNvPr id="7" name="テキスト ボックス 6">
            <a:extLst>
              <a:ext uri="{FF2B5EF4-FFF2-40B4-BE49-F238E27FC236}">
                <a16:creationId xmlns:a16="http://schemas.microsoft.com/office/drawing/2014/main" id="{AC5F8B74-49AF-26F9-93A6-2C33C7C75664}"/>
              </a:ext>
            </a:extLst>
          </p:cNvPr>
          <p:cNvSpPr txBox="1"/>
          <p:nvPr/>
        </p:nvSpPr>
        <p:spPr>
          <a:xfrm>
            <a:off x="1359940" y="111501"/>
            <a:ext cx="2031325" cy="338554"/>
          </a:xfrm>
          <a:prstGeom prst="rect">
            <a:avLst/>
          </a:prstGeom>
          <a:noFill/>
        </p:spPr>
        <p:txBody>
          <a:bodyPr wrap="none" rtlCol="0">
            <a:spAutoFit/>
          </a:bodyPr>
          <a:lstStyle/>
          <a:p>
            <a:r>
              <a:rPr kumimoji="1" lang="ja-JP" altLang="en-US" sz="1600" b="1" dirty="0"/>
              <a:t>自己紹介カード　　</a:t>
            </a:r>
          </a:p>
        </p:txBody>
      </p:sp>
      <p:sp>
        <p:nvSpPr>
          <p:cNvPr id="8" name="テキスト ボックス 7">
            <a:extLst>
              <a:ext uri="{FF2B5EF4-FFF2-40B4-BE49-F238E27FC236}">
                <a16:creationId xmlns:a16="http://schemas.microsoft.com/office/drawing/2014/main" id="{6310257D-9D2E-2153-C196-9C284132F8AE}"/>
              </a:ext>
            </a:extLst>
          </p:cNvPr>
          <p:cNvSpPr txBox="1"/>
          <p:nvPr/>
        </p:nvSpPr>
        <p:spPr>
          <a:xfrm>
            <a:off x="1356690" y="432352"/>
            <a:ext cx="5178287" cy="523220"/>
          </a:xfrm>
          <a:prstGeom prst="rect">
            <a:avLst/>
          </a:prstGeom>
          <a:noFill/>
        </p:spPr>
        <p:txBody>
          <a:bodyPr wrap="square" rtlCol="0">
            <a:spAutoFit/>
          </a:bodyPr>
          <a:lstStyle/>
          <a:p>
            <a:r>
              <a:rPr lang="ja-JP" altLang="en-US" sz="1400" b="1" dirty="0"/>
              <a:t>　</a:t>
            </a:r>
            <a:r>
              <a:rPr kumimoji="1" lang="ja-JP" altLang="en-US" sz="1400" b="1" dirty="0"/>
              <a:t>会社名：　　　　　　　　部署名　　　　　</a:t>
            </a:r>
            <a:endParaRPr kumimoji="1" lang="en-US" altLang="ja-JP" sz="1400" b="1" dirty="0"/>
          </a:p>
          <a:p>
            <a:r>
              <a:rPr lang="ja-JP" altLang="en-US" sz="1400" b="1" dirty="0"/>
              <a:t>　役職　　　　　　　　　　氏名</a:t>
            </a:r>
            <a:endParaRPr kumimoji="1" lang="ja-JP" altLang="en-US" sz="1400" b="1" dirty="0"/>
          </a:p>
        </p:txBody>
      </p:sp>
      <p:pic>
        <p:nvPicPr>
          <p:cNvPr id="9" name="図 8">
            <a:extLst>
              <a:ext uri="{FF2B5EF4-FFF2-40B4-BE49-F238E27FC236}">
                <a16:creationId xmlns:a16="http://schemas.microsoft.com/office/drawing/2014/main" id="{D84E7EB4-FB2C-3EEA-C9A2-2499B1797195}"/>
              </a:ext>
            </a:extLst>
          </p:cNvPr>
          <p:cNvPicPr>
            <a:picLocks noChangeAspect="1"/>
          </p:cNvPicPr>
          <p:nvPr/>
        </p:nvPicPr>
        <p:blipFill>
          <a:blip r:embed="rId2"/>
          <a:stretch>
            <a:fillRect/>
          </a:stretch>
        </p:blipFill>
        <p:spPr>
          <a:xfrm>
            <a:off x="6597107" y="141311"/>
            <a:ext cx="4286872" cy="797358"/>
          </a:xfrm>
          <a:prstGeom prst="rect">
            <a:avLst/>
          </a:prstGeom>
        </p:spPr>
      </p:pic>
      <p:sp>
        <p:nvSpPr>
          <p:cNvPr id="10" name="テキスト ボックス 9">
            <a:extLst>
              <a:ext uri="{FF2B5EF4-FFF2-40B4-BE49-F238E27FC236}">
                <a16:creationId xmlns:a16="http://schemas.microsoft.com/office/drawing/2014/main" id="{F63C95EC-6B5F-D3DB-4B54-A01D923A2F76}"/>
              </a:ext>
            </a:extLst>
          </p:cNvPr>
          <p:cNvSpPr txBox="1"/>
          <p:nvPr/>
        </p:nvSpPr>
        <p:spPr>
          <a:xfrm>
            <a:off x="0" y="6534835"/>
            <a:ext cx="12192001" cy="323165"/>
          </a:xfrm>
          <a:prstGeom prst="rect">
            <a:avLst/>
          </a:prstGeom>
          <a:solidFill>
            <a:srgbClr val="FF0000"/>
          </a:solidFill>
        </p:spPr>
        <p:txBody>
          <a:bodyPr wrap="square" rtlCol="0">
            <a:spAutoFit/>
          </a:bodyPr>
          <a:lstStyle/>
          <a:p>
            <a:pPr algn="ctr"/>
            <a:r>
              <a:rPr kumimoji="1" lang="ja-JP" altLang="en-US" sz="1500" b="1" dirty="0">
                <a:solidFill>
                  <a:schemeClr val="bg1"/>
                </a:solidFill>
              </a:rPr>
              <a:t>コンソーシアム</a:t>
            </a:r>
            <a:r>
              <a:rPr kumimoji="1" lang="en-US" altLang="ja-JP" sz="1500" b="1" dirty="0">
                <a:solidFill>
                  <a:schemeClr val="bg1"/>
                </a:solidFill>
              </a:rPr>
              <a:t>HP</a:t>
            </a:r>
            <a:r>
              <a:rPr kumimoji="1" lang="ja-JP" altLang="en-US" sz="1500" b="1" dirty="0">
                <a:solidFill>
                  <a:schemeClr val="bg1"/>
                </a:solidFill>
              </a:rPr>
              <a:t>に参画企業として会社ロゴの掲載を承認くださる場合は自己紹介カードと併せて会社ロゴの提出をよろしくお願いします</a:t>
            </a:r>
          </a:p>
        </p:txBody>
      </p:sp>
    </p:spTree>
    <p:extLst>
      <p:ext uri="{BB962C8B-B14F-4D97-AF65-F5344CB8AC3E}">
        <p14:creationId xmlns:p14="http://schemas.microsoft.com/office/powerpoint/2010/main" val="35035565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369</TotalTime>
  <Words>168</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拓哉 井手</dc:creator>
  <cp:lastModifiedBy>拓哉 井手</cp:lastModifiedBy>
  <cp:revision>15</cp:revision>
  <dcterms:created xsi:type="dcterms:W3CDTF">2025-07-07T02:56:14Z</dcterms:created>
  <dcterms:modified xsi:type="dcterms:W3CDTF">2025-07-28T03:16:36Z</dcterms:modified>
</cp:coreProperties>
</file>